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8640763" cy="719931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 userDrawn="1">
          <p15:clr>
            <a:srgbClr val="A4A3A4"/>
          </p15:clr>
        </p15:guide>
        <p15:guide id="2" pos="272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НЦПиДХ" initials="Н" lastIdx="1" clrIdx="0">
    <p:extLst>
      <p:ext uri="{19B8F6BF-5375-455C-9EA6-DF929625EA0E}">
        <p15:presenceInfo xmlns:p15="http://schemas.microsoft.com/office/powerpoint/2012/main" userId="НЦПиД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51AF"/>
    <a:srgbClr val="2212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3684" autoAdjust="0"/>
  </p:normalViewPr>
  <p:slideViewPr>
    <p:cSldViewPr>
      <p:cViewPr varScale="1">
        <p:scale>
          <a:sx n="102" d="100"/>
          <a:sy n="102" d="100"/>
        </p:scale>
        <p:origin x="1986" y="114"/>
      </p:cViewPr>
      <p:guideLst>
        <p:guide orient="horz" pos="2268"/>
        <p:guide pos="27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561997578874176"/>
          <c:y val="7.1786905534855658E-2"/>
          <c:w val="0.8135759303387301"/>
          <c:h val="0.459386970319208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НЕСОСТОЯТЕЛЬНОСТЬ (2)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71D-4492-A7F9-D726EB7BCC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РАННИЕ</c:v>
                </c:pt>
                <c:pt idx="1">
                  <c:v>ПОЗДНИЕ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1D-4492-A7F9-D726EB7BCCC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СТРИКТУРА (14)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71D-4492-A7F9-D726EB7BCC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РАННИЕ</c:v>
                </c:pt>
                <c:pt idx="1">
                  <c:v>ПОЗДНИЕ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0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71D-4492-A7F9-D726EB7BCCC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ИНФЕКЦИЯ (6)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71D-4492-A7F9-D726EB7BCC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РАННИЕ</c:v>
                </c:pt>
                <c:pt idx="1">
                  <c:v>ПОЗДНИЕ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18.75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71D-4492-A7F9-D726EB7BCCC5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ГЭРБ (5)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71D-4492-A7F9-D726EB7BCC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РАННИЕ</c:v>
                </c:pt>
                <c:pt idx="1">
                  <c:v>ПОЗДНИЕ</c:v>
                </c:pt>
              </c:strCache>
            </c:strRef>
          </c:cat>
          <c:val>
            <c:numRef>
              <c:f>Лист1!$E$2:$E$3</c:f>
              <c:numCache>
                <c:formatCode>General</c:formatCode>
                <c:ptCount val="2"/>
                <c:pt idx="0">
                  <c:v>0</c:v>
                </c:pt>
                <c:pt idx="1">
                  <c:v>17.2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71D-4492-A7F9-D726EB7BCCC5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.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Лист1!$A$2:$A$3</c:f>
              <c:strCache>
                <c:ptCount val="2"/>
                <c:pt idx="0">
                  <c:v>РАННИЕ</c:v>
                </c:pt>
                <c:pt idx="1">
                  <c:v>ПОЗДНИЕ</c:v>
                </c:pt>
              </c:strCache>
            </c:strRef>
          </c:cat>
          <c:val>
            <c:numRef>
              <c:f>Лист1!$F$2:$F$3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71D-4492-A7F9-D726EB7BCCC5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РЕКАНАЛИЗАЦИЯ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Лист1!$A$2:$A$3</c:f>
              <c:strCache>
                <c:ptCount val="2"/>
                <c:pt idx="0">
                  <c:v>РАННИЕ</c:v>
                </c:pt>
                <c:pt idx="1">
                  <c:v>ПОЗДНИЕ</c:v>
                </c:pt>
              </c:strCache>
            </c:strRef>
          </c:cat>
          <c:val>
            <c:numRef>
              <c:f>Лист1!$G$2:$G$3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71D-4492-A7F9-D726EB7BCCC5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,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Лист1!$A$2:$A$3</c:f>
              <c:strCache>
                <c:ptCount val="2"/>
                <c:pt idx="0">
                  <c:v>РАННИЕ</c:v>
                </c:pt>
                <c:pt idx="1">
                  <c:v>ПОЗДНИЕ</c:v>
                </c:pt>
              </c:strCache>
            </c:strRef>
          </c:cat>
          <c:val>
            <c:numRef>
              <c:f>Лист1!$H$2:$H$3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71D-4492-A7F9-D726EB7BCCC5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ДИСФАГИЯ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Лист1!$A$2:$A$3</c:f>
              <c:strCache>
                <c:ptCount val="2"/>
                <c:pt idx="0">
                  <c:v>РАННИЕ</c:v>
                </c:pt>
                <c:pt idx="1">
                  <c:v>ПОЗДНИЕ</c:v>
                </c:pt>
              </c:strCache>
            </c:strRef>
          </c:cat>
          <c:val>
            <c:numRef>
              <c:f>Лист1!$I$2:$I$3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71D-4492-A7F9-D726EB7BCC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01748656"/>
        <c:axId val="1222352064"/>
      </c:barChart>
      <c:catAx>
        <c:axId val="1301748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22352064"/>
        <c:crosses val="autoZero"/>
        <c:auto val="1"/>
        <c:lblAlgn val="ctr"/>
        <c:lblOffset val="100"/>
        <c:noMultiLvlLbl val="0"/>
      </c:catAx>
      <c:valAx>
        <c:axId val="122235206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301748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6"/>
        <c:txPr>
          <a:bodyPr rot="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4.1866968140185187E-2"/>
          <c:y val="0.67056801735428406"/>
          <c:w val="0.94225055242099842"/>
          <c:h val="0.317442274139771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7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4">
        <a:lumMod val="20000"/>
        <a:lumOff val="80000"/>
      </a:schemeClr>
    </a:solidFill>
    <a:ln>
      <a:noFill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488040-3334-43ED-B800-EE5B901EA09A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685800"/>
            <a:ext cx="41148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44D60-23D4-420F-8A54-B55532EEA8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628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685800"/>
            <a:ext cx="41148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44D60-23D4-420F-8A54-B55532EEA89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525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8058" y="2236458"/>
            <a:ext cx="7344648" cy="1543186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6116" y="4079613"/>
            <a:ext cx="6048534" cy="18398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99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99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998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99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996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99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99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99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E99D-2C21-4DAD-B58F-405DFD0C5E67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ABB20-3045-49EA-87E5-539CDAFCF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84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E99D-2C21-4DAD-B58F-405DFD0C5E67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ABB20-3045-49EA-87E5-539CDAFCF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49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264556" y="288310"/>
            <a:ext cx="1944171" cy="614274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32038" y="288310"/>
            <a:ext cx="5688503" cy="614274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E99D-2C21-4DAD-B58F-405DFD0C5E67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ABB20-3045-49EA-87E5-539CDAFCF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79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E99D-2C21-4DAD-B58F-405DFD0C5E67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ABB20-3045-49EA-87E5-539CDAFCF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1232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561" y="4626225"/>
            <a:ext cx="7344648" cy="1429864"/>
          </a:xfrm>
        </p:spPr>
        <p:txBody>
          <a:bodyPr anchor="t"/>
          <a:lstStyle>
            <a:lvl1pPr algn="l">
              <a:defRPr sz="2624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2561" y="3051378"/>
            <a:ext cx="7344648" cy="1574849"/>
          </a:xfrm>
        </p:spPr>
        <p:txBody>
          <a:bodyPr anchor="b"/>
          <a:lstStyle>
            <a:lvl1pPr marL="0" indent="0">
              <a:buNone/>
              <a:defRPr sz="1312">
                <a:solidFill>
                  <a:schemeClr val="tx1">
                    <a:tint val="75000"/>
                  </a:schemeClr>
                </a:solidFill>
              </a:defRPr>
            </a:lvl1pPr>
            <a:lvl2pPr marL="299940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2pPr>
            <a:lvl3pPr marL="59988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3pPr>
            <a:lvl4pPr marL="899819" indent="0">
              <a:buNone/>
              <a:defRPr sz="918">
                <a:solidFill>
                  <a:schemeClr val="tx1">
                    <a:tint val="75000"/>
                  </a:schemeClr>
                </a:solidFill>
              </a:defRPr>
            </a:lvl4pPr>
            <a:lvl5pPr marL="1199759" indent="0">
              <a:buNone/>
              <a:defRPr sz="918">
                <a:solidFill>
                  <a:schemeClr val="tx1">
                    <a:tint val="75000"/>
                  </a:schemeClr>
                </a:solidFill>
              </a:defRPr>
            </a:lvl5pPr>
            <a:lvl6pPr marL="1499699" indent="0">
              <a:buNone/>
              <a:defRPr sz="918">
                <a:solidFill>
                  <a:schemeClr val="tx1">
                    <a:tint val="75000"/>
                  </a:schemeClr>
                </a:solidFill>
              </a:defRPr>
            </a:lvl6pPr>
            <a:lvl7pPr marL="1799640" indent="0">
              <a:buNone/>
              <a:defRPr sz="918">
                <a:solidFill>
                  <a:schemeClr val="tx1">
                    <a:tint val="75000"/>
                  </a:schemeClr>
                </a:solidFill>
              </a:defRPr>
            </a:lvl7pPr>
            <a:lvl8pPr marL="2099579" indent="0">
              <a:buNone/>
              <a:defRPr sz="918">
                <a:solidFill>
                  <a:schemeClr val="tx1">
                    <a:tint val="75000"/>
                  </a:schemeClr>
                </a:solidFill>
              </a:defRPr>
            </a:lvl8pPr>
            <a:lvl9pPr marL="2399519" indent="0">
              <a:buNone/>
              <a:defRPr sz="91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E99D-2C21-4DAD-B58F-405DFD0C5E67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ABB20-3045-49EA-87E5-539CDAFCF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856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32039" y="1679840"/>
            <a:ext cx="3816338" cy="4751214"/>
          </a:xfrm>
        </p:spPr>
        <p:txBody>
          <a:bodyPr/>
          <a:lstStyle>
            <a:lvl1pPr>
              <a:defRPr sz="1837"/>
            </a:lvl1pPr>
            <a:lvl2pPr>
              <a:defRPr sz="1575"/>
            </a:lvl2pPr>
            <a:lvl3pPr>
              <a:defRPr sz="1312"/>
            </a:lvl3pPr>
            <a:lvl4pPr>
              <a:defRPr sz="1181"/>
            </a:lvl4pPr>
            <a:lvl5pPr>
              <a:defRPr sz="1181"/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392391" y="1679840"/>
            <a:ext cx="3816338" cy="4751214"/>
          </a:xfrm>
        </p:spPr>
        <p:txBody>
          <a:bodyPr/>
          <a:lstStyle>
            <a:lvl1pPr>
              <a:defRPr sz="1837"/>
            </a:lvl1pPr>
            <a:lvl2pPr>
              <a:defRPr sz="1575"/>
            </a:lvl2pPr>
            <a:lvl3pPr>
              <a:defRPr sz="1312"/>
            </a:lvl3pPr>
            <a:lvl4pPr>
              <a:defRPr sz="1181"/>
            </a:lvl4pPr>
            <a:lvl5pPr>
              <a:defRPr sz="1181"/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E99D-2C21-4DAD-B58F-405DFD0C5E67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ABB20-3045-49EA-87E5-539CDAFCF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748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2040" y="1611515"/>
            <a:ext cx="3817838" cy="671602"/>
          </a:xfrm>
        </p:spPr>
        <p:txBody>
          <a:bodyPr anchor="b"/>
          <a:lstStyle>
            <a:lvl1pPr marL="0" indent="0">
              <a:buNone/>
              <a:defRPr sz="1575" b="1"/>
            </a:lvl1pPr>
            <a:lvl2pPr marL="299940" indent="0">
              <a:buNone/>
              <a:defRPr sz="1312" b="1"/>
            </a:lvl2pPr>
            <a:lvl3pPr marL="599880" indent="0">
              <a:buNone/>
              <a:defRPr sz="1181" b="1"/>
            </a:lvl3pPr>
            <a:lvl4pPr marL="899819" indent="0">
              <a:buNone/>
              <a:defRPr sz="1050" b="1"/>
            </a:lvl4pPr>
            <a:lvl5pPr marL="1199759" indent="0">
              <a:buNone/>
              <a:defRPr sz="1050" b="1"/>
            </a:lvl5pPr>
            <a:lvl6pPr marL="1499699" indent="0">
              <a:buNone/>
              <a:defRPr sz="1050" b="1"/>
            </a:lvl6pPr>
            <a:lvl7pPr marL="1799640" indent="0">
              <a:buNone/>
              <a:defRPr sz="1050" b="1"/>
            </a:lvl7pPr>
            <a:lvl8pPr marL="2099579" indent="0">
              <a:buNone/>
              <a:defRPr sz="1050" b="1"/>
            </a:lvl8pPr>
            <a:lvl9pPr marL="2399519" indent="0">
              <a:buNone/>
              <a:defRPr sz="105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32040" y="2283115"/>
            <a:ext cx="3817838" cy="4147938"/>
          </a:xfrm>
        </p:spPr>
        <p:txBody>
          <a:bodyPr/>
          <a:lstStyle>
            <a:lvl1pPr>
              <a:defRPr sz="1575"/>
            </a:lvl1pPr>
            <a:lvl2pPr>
              <a:defRPr sz="1312"/>
            </a:lvl2pPr>
            <a:lvl3pPr>
              <a:defRPr sz="1181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389390" y="1611515"/>
            <a:ext cx="3819337" cy="671602"/>
          </a:xfrm>
        </p:spPr>
        <p:txBody>
          <a:bodyPr anchor="b"/>
          <a:lstStyle>
            <a:lvl1pPr marL="0" indent="0">
              <a:buNone/>
              <a:defRPr sz="1575" b="1"/>
            </a:lvl1pPr>
            <a:lvl2pPr marL="299940" indent="0">
              <a:buNone/>
              <a:defRPr sz="1312" b="1"/>
            </a:lvl2pPr>
            <a:lvl3pPr marL="599880" indent="0">
              <a:buNone/>
              <a:defRPr sz="1181" b="1"/>
            </a:lvl3pPr>
            <a:lvl4pPr marL="899819" indent="0">
              <a:buNone/>
              <a:defRPr sz="1050" b="1"/>
            </a:lvl4pPr>
            <a:lvl5pPr marL="1199759" indent="0">
              <a:buNone/>
              <a:defRPr sz="1050" b="1"/>
            </a:lvl5pPr>
            <a:lvl6pPr marL="1499699" indent="0">
              <a:buNone/>
              <a:defRPr sz="1050" b="1"/>
            </a:lvl6pPr>
            <a:lvl7pPr marL="1799640" indent="0">
              <a:buNone/>
              <a:defRPr sz="1050" b="1"/>
            </a:lvl7pPr>
            <a:lvl8pPr marL="2099579" indent="0">
              <a:buNone/>
              <a:defRPr sz="1050" b="1"/>
            </a:lvl8pPr>
            <a:lvl9pPr marL="2399519" indent="0">
              <a:buNone/>
              <a:defRPr sz="105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389390" y="2283115"/>
            <a:ext cx="3819337" cy="4147938"/>
          </a:xfrm>
        </p:spPr>
        <p:txBody>
          <a:bodyPr/>
          <a:lstStyle>
            <a:lvl1pPr>
              <a:defRPr sz="1575"/>
            </a:lvl1pPr>
            <a:lvl2pPr>
              <a:defRPr sz="1312"/>
            </a:lvl2pPr>
            <a:lvl3pPr>
              <a:defRPr sz="1181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E99D-2C21-4DAD-B58F-405DFD0C5E67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ABB20-3045-49EA-87E5-539CDAFCF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796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E99D-2C21-4DAD-B58F-405DFD0C5E67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ABB20-3045-49EA-87E5-539CDAFCF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141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E99D-2C21-4DAD-B58F-405DFD0C5E67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ABB20-3045-49EA-87E5-539CDAFCF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282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040" y="286643"/>
            <a:ext cx="2842752" cy="1219883"/>
          </a:xfrm>
        </p:spPr>
        <p:txBody>
          <a:bodyPr anchor="b"/>
          <a:lstStyle>
            <a:lvl1pPr algn="l">
              <a:defRPr sz="1312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78300" y="286640"/>
            <a:ext cx="4830427" cy="6144414"/>
          </a:xfrm>
        </p:spPr>
        <p:txBody>
          <a:bodyPr/>
          <a:lstStyle>
            <a:lvl1pPr>
              <a:defRPr sz="2100"/>
            </a:lvl1pPr>
            <a:lvl2pPr>
              <a:defRPr sz="1837"/>
            </a:lvl2pPr>
            <a:lvl3pPr>
              <a:defRPr sz="1575"/>
            </a:lvl3pPr>
            <a:lvl4pPr>
              <a:defRPr sz="1312"/>
            </a:lvl4pPr>
            <a:lvl5pPr>
              <a:defRPr sz="1312"/>
            </a:lvl5pPr>
            <a:lvl6pPr>
              <a:defRPr sz="1312"/>
            </a:lvl6pPr>
            <a:lvl7pPr>
              <a:defRPr sz="1312"/>
            </a:lvl7pPr>
            <a:lvl8pPr>
              <a:defRPr sz="1312"/>
            </a:lvl8pPr>
            <a:lvl9pPr>
              <a:defRPr sz="1312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32040" y="1506526"/>
            <a:ext cx="2842752" cy="4924531"/>
          </a:xfrm>
        </p:spPr>
        <p:txBody>
          <a:bodyPr/>
          <a:lstStyle>
            <a:lvl1pPr marL="0" indent="0">
              <a:buNone/>
              <a:defRPr sz="918"/>
            </a:lvl1pPr>
            <a:lvl2pPr marL="299940" indent="0">
              <a:buNone/>
              <a:defRPr sz="787"/>
            </a:lvl2pPr>
            <a:lvl3pPr marL="599880" indent="0">
              <a:buNone/>
              <a:defRPr sz="656"/>
            </a:lvl3pPr>
            <a:lvl4pPr marL="899819" indent="0">
              <a:buNone/>
              <a:defRPr sz="591"/>
            </a:lvl4pPr>
            <a:lvl5pPr marL="1199759" indent="0">
              <a:buNone/>
              <a:defRPr sz="591"/>
            </a:lvl5pPr>
            <a:lvl6pPr marL="1499699" indent="0">
              <a:buNone/>
              <a:defRPr sz="591"/>
            </a:lvl6pPr>
            <a:lvl7pPr marL="1799640" indent="0">
              <a:buNone/>
              <a:defRPr sz="591"/>
            </a:lvl7pPr>
            <a:lvl8pPr marL="2099579" indent="0">
              <a:buNone/>
              <a:defRPr sz="591"/>
            </a:lvl8pPr>
            <a:lvl9pPr marL="2399519" indent="0">
              <a:buNone/>
              <a:defRPr sz="59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E99D-2C21-4DAD-B58F-405DFD0C5E67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ABB20-3045-49EA-87E5-539CDAFCF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599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3650" y="5039520"/>
            <a:ext cx="5184458" cy="594944"/>
          </a:xfrm>
        </p:spPr>
        <p:txBody>
          <a:bodyPr anchor="b"/>
          <a:lstStyle>
            <a:lvl1pPr algn="l">
              <a:defRPr sz="1312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693650" y="643272"/>
            <a:ext cx="5184458" cy="4319588"/>
          </a:xfrm>
        </p:spPr>
        <p:txBody>
          <a:bodyPr/>
          <a:lstStyle>
            <a:lvl1pPr marL="0" indent="0">
              <a:buNone/>
              <a:defRPr sz="2100"/>
            </a:lvl1pPr>
            <a:lvl2pPr marL="299940" indent="0">
              <a:buNone/>
              <a:defRPr sz="1837"/>
            </a:lvl2pPr>
            <a:lvl3pPr marL="599880" indent="0">
              <a:buNone/>
              <a:defRPr sz="1575"/>
            </a:lvl3pPr>
            <a:lvl4pPr marL="899819" indent="0">
              <a:buNone/>
              <a:defRPr sz="1312"/>
            </a:lvl4pPr>
            <a:lvl5pPr marL="1199759" indent="0">
              <a:buNone/>
              <a:defRPr sz="1312"/>
            </a:lvl5pPr>
            <a:lvl6pPr marL="1499699" indent="0">
              <a:buNone/>
              <a:defRPr sz="1312"/>
            </a:lvl6pPr>
            <a:lvl7pPr marL="1799640" indent="0">
              <a:buNone/>
              <a:defRPr sz="1312"/>
            </a:lvl7pPr>
            <a:lvl8pPr marL="2099579" indent="0">
              <a:buNone/>
              <a:defRPr sz="1312"/>
            </a:lvl8pPr>
            <a:lvl9pPr marL="2399519" indent="0">
              <a:buNone/>
              <a:defRPr sz="1312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93650" y="5634466"/>
            <a:ext cx="5184458" cy="844919"/>
          </a:xfrm>
        </p:spPr>
        <p:txBody>
          <a:bodyPr/>
          <a:lstStyle>
            <a:lvl1pPr marL="0" indent="0">
              <a:buNone/>
              <a:defRPr sz="918"/>
            </a:lvl1pPr>
            <a:lvl2pPr marL="299940" indent="0">
              <a:buNone/>
              <a:defRPr sz="787"/>
            </a:lvl2pPr>
            <a:lvl3pPr marL="599880" indent="0">
              <a:buNone/>
              <a:defRPr sz="656"/>
            </a:lvl3pPr>
            <a:lvl4pPr marL="899819" indent="0">
              <a:buNone/>
              <a:defRPr sz="591"/>
            </a:lvl4pPr>
            <a:lvl5pPr marL="1199759" indent="0">
              <a:buNone/>
              <a:defRPr sz="591"/>
            </a:lvl5pPr>
            <a:lvl6pPr marL="1499699" indent="0">
              <a:buNone/>
              <a:defRPr sz="591"/>
            </a:lvl6pPr>
            <a:lvl7pPr marL="1799640" indent="0">
              <a:buNone/>
              <a:defRPr sz="591"/>
            </a:lvl7pPr>
            <a:lvl8pPr marL="2099579" indent="0">
              <a:buNone/>
              <a:defRPr sz="591"/>
            </a:lvl8pPr>
            <a:lvl9pPr marL="2399519" indent="0">
              <a:buNone/>
              <a:defRPr sz="59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0E99D-2C21-4DAD-B58F-405DFD0C5E67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ABB20-3045-49EA-87E5-539CDAFCF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9596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040" y="288309"/>
            <a:ext cx="7776687" cy="11998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2040" y="1679840"/>
            <a:ext cx="7776687" cy="47512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32039" y="6672697"/>
            <a:ext cx="2016178" cy="3832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0E99D-2C21-4DAD-B58F-405DFD0C5E67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952263" y="6672697"/>
            <a:ext cx="2736241" cy="3832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192547" y="6672697"/>
            <a:ext cx="2016178" cy="3832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ABB20-3045-49EA-87E5-539CDAFCF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484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599880" rtl="0" eaLnBrk="1" latinLnBrk="0" hangingPunct="1">
        <a:spcBef>
          <a:spcPct val="0"/>
        </a:spcBef>
        <a:buNone/>
        <a:defRPr sz="288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4954" indent="-224954" algn="l" defTabSz="59988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87403" indent="-187463" algn="l" defTabSz="599880" rtl="0" eaLnBrk="1" latinLnBrk="0" hangingPunct="1">
        <a:spcBef>
          <a:spcPct val="20000"/>
        </a:spcBef>
        <a:buFont typeface="Arial" pitchFamily="34" charset="0"/>
        <a:buChar char="–"/>
        <a:defRPr sz="1837" kern="1200">
          <a:solidFill>
            <a:schemeClr val="tx1"/>
          </a:solidFill>
          <a:latin typeface="+mn-lt"/>
          <a:ea typeface="+mn-ea"/>
          <a:cs typeface="+mn-cs"/>
        </a:defRPr>
      </a:lvl2pPr>
      <a:lvl3pPr marL="749849" indent="-149969" algn="l" defTabSz="599880" rtl="0" eaLnBrk="1" latinLnBrk="0" hangingPunct="1">
        <a:spcBef>
          <a:spcPct val="20000"/>
        </a:spcBef>
        <a:buFont typeface="Arial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049789" indent="-149969" algn="l" defTabSz="599880" rtl="0" eaLnBrk="1" latinLnBrk="0" hangingPunct="1">
        <a:spcBef>
          <a:spcPct val="20000"/>
        </a:spcBef>
        <a:buFont typeface="Arial" pitchFamily="34" charset="0"/>
        <a:buChar char="–"/>
        <a:defRPr sz="1312" kern="1200">
          <a:solidFill>
            <a:schemeClr val="tx1"/>
          </a:solidFill>
          <a:latin typeface="+mn-lt"/>
          <a:ea typeface="+mn-ea"/>
          <a:cs typeface="+mn-cs"/>
        </a:defRPr>
      </a:lvl4pPr>
      <a:lvl5pPr marL="1349730" indent="-149969" algn="l" defTabSz="599880" rtl="0" eaLnBrk="1" latinLnBrk="0" hangingPunct="1">
        <a:spcBef>
          <a:spcPct val="20000"/>
        </a:spcBef>
        <a:buFont typeface="Arial" pitchFamily="34" charset="0"/>
        <a:buChar char="»"/>
        <a:defRPr sz="1312" kern="1200">
          <a:solidFill>
            <a:schemeClr val="tx1"/>
          </a:solidFill>
          <a:latin typeface="+mn-lt"/>
          <a:ea typeface="+mn-ea"/>
          <a:cs typeface="+mn-cs"/>
        </a:defRPr>
      </a:lvl5pPr>
      <a:lvl6pPr marL="1649669" indent="-149969" algn="l" defTabSz="599880" rtl="0" eaLnBrk="1" latinLnBrk="0" hangingPunct="1">
        <a:spcBef>
          <a:spcPct val="20000"/>
        </a:spcBef>
        <a:buFont typeface="Arial" pitchFamily="34" charset="0"/>
        <a:buChar char="•"/>
        <a:defRPr sz="1312" kern="1200">
          <a:solidFill>
            <a:schemeClr val="tx1"/>
          </a:solidFill>
          <a:latin typeface="+mn-lt"/>
          <a:ea typeface="+mn-ea"/>
          <a:cs typeface="+mn-cs"/>
        </a:defRPr>
      </a:lvl6pPr>
      <a:lvl7pPr marL="1949610" indent="-149969" algn="l" defTabSz="599880" rtl="0" eaLnBrk="1" latinLnBrk="0" hangingPunct="1">
        <a:spcBef>
          <a:spcPct val="20000"/>
        </a:spcBef>
        <a:buFont typeface="Arial" pitchFamily="34" charset="0"/>
        <a:buChar char="•"/>
        <a:defRPr sz="1312" kern="1200">
          <a:solidFill>
            <a:schemeClr val="tx1"/>
          </a:solidFill>
          <a:latin typeface="+mn-lt"/>
          <a:ea typeface="+mn-ea"/>
          <a:cs typeface="+mn-cs"/>
        </a:defRPr>
      </a:lvl7pPr>
      <a:lvl8pPr marL="2249548" indent="-149969" algn="l" defTabSz="599880" rtl="0" eaLnBrk="1" latinLnBrk="0" hangingPunct="1">
        <a:spcBef>
          <a:spcPct val="20000"/>
        </a:spcBef>
        <a:buFont typeface="Arial" pitchFamily="34" charset="0"/>
        <a:buChar char="•"/>
        <a:defRPr sz="1312" kern="1200">
          <a:solidFill>
            <a:schemeClr val="tx1"/>
          </a:solidFill>
          <a:latin typeface="+mn-lt"/>
          <a:ea typeface="+mn-ea"/>
          <a:cs typeface="+mn-cs"/>
        </a:defRPr>
      </a:lvl8pPr>
      <a:lvl9pPr marL="2549489" indent="-149969" algn="l" defTabSz="599880" rtl="0" eaLnBrk="1" latinLnBrk="0" hangingPunct="1">
        <a:spcBef>
          <a:spcPct val="20000"/>
        </a:spcBef>
        <a:buFont typeface="Arial" pitchFamily="34" charset="0"/>
        <a:buChar char="•"/>
        <a:defRPr sz="13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99880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1pPr>
      <a:lvl2pPr marL="299940" algn="l" defTabSz="599880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2pPr>
      <a:lvl3pPr marL="599880" algn="l" defTabSz="599880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3pPr>
      <a:lvl4pPr marL="899819" algn="l" defTabSz="599880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4pPr>
      <a:lvl5pPr marL="1199759" algn="l" defTabSz="599880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5pPr>
      <a:lvl6pPr marL="1499699" algn="l" defTabSz="599880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6pPr>
      <a:lvl7pPr marL="1799640" algn="l" defTabSz="599880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7pPr>
      <a:lvl8pPr marL="2099579" algn="l" defTabSz="599880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8pPr>
      <a:lvl9pPr marL="2399519" algn="l" defTabSz="599880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.jpe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chart" Target="../charts/chart1.xml"/><Relationship Id="rId10" Type="http://schemas.openxmlformats.org/officeDocument/2006/relationships/image" Target="../media/image7.jpeg"/><Relationship Id="rId4" Type="http://schemas.openxmlformats.org/officeDocument/2006/relationships/image" Target="../media/image2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974" y="34404"/>
            <a:ext cx="1813419" cy="450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33448" y="1899155"/>
            <a:ext cx="218330" cy="2740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81" dirty="0"/>
              <a:t> </a:t>
            </a:r>
          </a:p>
        </p:txBody>
      </p:sp>
      <p:sp>
        <p:nvSpPr>
          <p:cNvPr id="1037" name="Прямоугольник 1036"/>
          <p:cNvSpPr/>
          <p:nvPr/>
        </p:nvSpPr>
        <p:spPr>
          <a:xfrm>
            <a:off x="143916" y="4049562"/>
            <a:ext cx="2752114" cy="22860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Хирургическое лечение</a:t>
            </a:r>
            <a:endParaRPr lang="ru-RU" sz="85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9" name="AutoShape 9" descr="https://e.mail.ru/cgi-bin/getattach?file=78c87529%2d56cf%2d439b%2dafaf%2dded47aa1efa7.jpg&amp;id=15754461781547313919;0;1&amp;mode=attachment&amp;x-email=nice_magdline%40mail.ru"/>
          <p:cNvSpPr>
            <a:spLocks noChangeAspect="1" noChangeArrowheads="1"/>
          </p:cNvSpPr>
          <p:nvPr/>
        </p:nvSpPr>
        <p:spPr bwMode="auto">
          <a:xfrm>
            <a:off x="1423275" y="1255519"/>
            <a:ext cx="199944" cy="199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59983" tIns="29992" rIns="59983" bIns="29992" numCol="1" anchor="t" anchorCtr="0" compatLnSpc="1">
            <a:prstTxWarp prst="textNoShape">
              <a:avLst/>
            </a:prstTxWarp>
          </a:bodyPr>
          <a:lstStyle/>
          <a:p>
            <a:endParaRPr lang="ru-RU" sz="1181"/>
          </a:p>
        </p:txBody>
      </p:sp>
      <p:sp>
        <p:nvSpPr>
          <p:cNvPr id="1084" name="TextBox 1083"/>
          <p:cNvSpPr txBox="1"/>
          <p:nvPr/>
        </p:nvSpPr>
        <p:spPr>
          <a:xfrm>
            <a:off x="6398774" y="3646111"/>
            <a:ext cx="661306" cy="183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91" b="1" dirty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086" name="TextBox 1085"/>
          <p:cNvSpPr txBox="1"/>
          <p:nvPr/>
        </p:nvSpPr>
        <p:spPr>
          <a:xfrm>
            <a:off x="4032349" y="2062824"/>
            <a:ext cx="4412498" cy="192360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kk-KZ" sz="8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Материалы и методы: </a:t>
            </a:r>
            <a:r>
              <a:rPr lang="ru-RU" sz="8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Научном Центре Педиатрии и Детской хирургии с 2019 по 2024 год в отделение неонатальной хирургии лечились 32 (100%) пациентов с различными видами атрезии пищевода. В пренатальном периоде все 32 беременные женщины прошли скрининговое ультразвуковое исследование (УЗИ). В ходе этих исследований у 60% обследованных беременных женщин была диагностирована атрезия пищевода плода. Эти дефекты были обнаружены между 4-й и 12-й неделями беременности.</a:t>
            </a:r>
          </a:p>
          <a:p>
            <a:pPr algn="just"/>
            <a:r>
              <a:rPr lang="kk-KZ" sz="8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Результаты исследования: </a:t>
            </a:r>
            <a:r>
              <a:rPr lang="kk-KZ" sz="8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29 (</a:t>
            </a:r>
            <a:r>
              <a:rPr lang="ru-RU" sz="8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90,6%) больным в новорожденном возрасте было проведено хирургическое лечение в Научном Центре Педиатрии и Детской хирургии. Возраст детей, перенесших операцию, варьировался от 2-х дней до 5-ти дней. У 100% пациентов была диагностирована аспирационная пневмония. 3 (9,4%) детей, которые не получили оперативного лечения умерли из-за позднего поступления и сопутствующих множественных пороков развития (ассоциация VACTERL). Кроме того, 6 (18,7%) детей, которые получили хирургическое лечение умерли по причине полиорганной недостаточности.</a:t>
            </a:r>
            <a:endParaRPr lang="ru-RU" sz="850" dirty="0"/>
          </a:p>
        </p:txBody>
      </p:sp>
      <p:sp>
        <p:nvSpPr>
          <p:cNvPr id="66" name="TextBox 65"/>
          <p:cNvSpPr txBox="1"/>
          <p:nvPr/>
        </p:nvSpPr>
        <p:spPr>
          <a:xfrm>
            <a:off x="2304157" y="24088"/>
            <a:ext cx="633660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50" b="1" dirty="0">
                <a:latin typeface="Times New Roman" pitchFamily="18" charset="0"/>
                <a:cs typeface="Times New Roman" pitchFamily="18" charset="0"/>
              </a:rPr>
              <a:t>Современные методы диагностики и хирургического</a:t>
            </a:r>
          </a:p>
          <a:p>
            <a:pPr algn="ctr"/>
            <a:r>
              <a:rPr lang="ru-RU" sz="1250" b="1" dirty="0">
                <a:latin typeface="Times New Roman" pitchFamily="18" charset="0"/>
                <a:cs typeface="Times New Roman" pitchFamily="18" charset="0"/>
              </a:rPr>
              <a:t>лечения атрезии пищевода у детей</a:t>
            </a:r>
            <a:endParaRPr lang="ru-RU" sz="1250" dirty="0"/>
          </a:p>
        </p:txBody>
      </p:sp>
      <p:sp>
        <p:nvSpPr>
          <p:cNvPr id="81" name="TextBox 80"/>
          <p:cNvSpPr txBox="1"/>
          <p:nvPr/>
        </p:nvSpPr>
        <p:spPr>
          <a:xfrm>
            <a:off x="143917" y="514836"/>
            <a:ext cx="8300929" cy="36163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875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	   </a:t>
            </a:r>
            <a:r>
              <a:rPr lang="ru-RU" sz="875" dirty="0" err="1">
                <a:latin typeface="Times New Roman" pitchFamily="18" charset="0"/>
                <a:cs typeface="Times New Roman" pitchFamily="18" charset="0"/>
              </a:rPr>
              <a:t>Балгабаева</a:t>
            </a:r>
            <a:r>
              <a:rPr lang="ru-RU" sz="875" dirty="0">
                <a:latin typeface="Times New Roman" pitchFamily="18" charset="0"/>
                <a:cs typeface="Times New Roman" pitchFamily="18" charset="0"/>
              </a:rPr>
              <a:t> Д. Г. </a:t>
            </a:r>
            <a:r>
              <a:rPr lang="kk-KZ" sz="875" dirty="0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875" dirty="0" err="1">
                <a:latin typeface="Times New Roman" pitchFamily="18" charset="0"/>
                <a:cs typeface="Times New Roman" pitchFamily="18" charset="0"/>
              </a:rPr>
              <a:t>алабаева</a:t>
            </a:r>
            <a:r>
              <a:rPr lang="ru-RU" sz="875" dirty="0">
                <a:latin typeface="Times New Roman" pitchFamily="18" charset="0"/>
                <a:cs typeface="Times New Roman" pitchFamily="18" charset="0"/>
              </a:rPr>
              <a:t> М. М.</a:t>
            </a:r>
          </a:p>
          <a:p>
            <a:r>
              <a:rPr lang="ru-RU" sz="875" dirty="0">
                <a:latin typeface="Times New Roman" pitchFamily="18" charset="0"/>
                <a:cs typeface="Times New Roman" pitchFamily="18" charset="0"/>
              </a:rPr>
              <a:t>                              		     А</a:t>
            </a:r>
            <a:r>
              <a:rPr lang="kk-KZ" sz="875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875" dirty="0">
                <a:latin typeface="Times New Roman" pitchFamily="18" charset="0"/>
                <a:cs typeface="Times New Roman" pitchFamily="18" charset="0"/>
              </a:rPr>
              <a:t>«Научный центр педиатрии и деткой хирургии» Алматы, Казахстан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143916" y="6213509"/>
            <a:ext cx="8300929" cy="8771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9994" algn="just"/>
            <a:r>
              <a:rPr lang="ru-RU" sz="850" dirty="0">
                <a:latin typeface="Times New Roman" pitchFamily="18" charset="0"/>
                <a:cs typeface="Times New Roman" pitchFamily="18" charset="0"/>
              </a:rPr>
              <a:t>Атрезия пищевода остается одной из тяжелых врожденных аномалий, сопровождающейся высоким риском послеоперационных осложнений и летальности. Ранняя диагностика и хирургическое лечение атрезии пищевода снижает риск развития осложнении и смертности. По результатам наблюдения в Научном центре педиатрии и детской хирургии 29 (90,6%) новорожденным пациентам проведена операция. У выживших в 70% случаев наблюдались осложнения, выражающиеся в формировании стриктуры в послеоперационный период. Все эти пациенты прошли курс лечебно-калибровочного </a:t>
            </a:r>
            <a:r>
              <a:rPr lang="ru-RU" sz="850" dirty="0" err="1">
                <a:latin typeface="Times New Roman" pitchFamily="18" charset="0"/>
                <a:cs typeface="Times New Roman" pitchFamily="18" charset="0"/>
              </a:rPr>
              <a:t>бужирования</a:t>
            </a:r>
            <a:r>
              <a:rPr lang="ru-RU" sz="850" dirty="0">
                <a:latin typeface="Times New Roman" pitchFamily="18" charset="0"/>
                <a:cs typeface="Times New Roman" pitchFamily="18" charset="0"/>
              </a:rPr>
              <a:t> пищевода. Эти данные подчеркивают важность своевременной диагностики и раннего хирургического вмешательства, что существенно снижает риск неблагоприятных исходов. Улучшение качества ранней диагностики и ведения послеоперационного периода является ключевым направлением повышения эффективности лечения атрезии пищевода.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143916" y="2062824"/>
            <a:ext cx="3543156" cy="2347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8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Классификация атрезии пищевода по </a:t>
            </a:r>
            <a:r>
              <a:rPr lang="en-US" sz="8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R. Gross (1953)</a:t>
            </a:r>
            <a:endParaRPr lang="ru-RU" sz="85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5400053" y="4051452"/>
            <a:ext cx="3044345" cy="22860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Осложнения</a:t>
            </a:r>
            <a:endParaRPr lang="ru-RU" sz="850" b="1" dirty="0">
              <a:solidFill>
                <a:schemeClr val="tx1"/>
              </a:solidFill>
            </a:endParaRPr>
          </a:p>
        </p:txBody>
      </p:sp>
      <p:graphicFrame>
        <p:nvGraphicFramePr>
          <p:cNvPr id="119" name="Таблица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799978"/>
              </p:ext>
            </p:extLst>
          </p:nvPr>
        </p:nvGraphicFramePr>
        <p:xfrm>
          <a:off x="3096021" y="4049564"/>
          <a:ext cx="2157651" cy="2022362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{00A15C55-8517-42AA-B614-E9B94910E393}</a:tableStyleId>
              </a:tblPr>
              <a:tblGrid>
                <a:gridCol w="1512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2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39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92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операции</a:t>
                      </a:r>
                      <a:endParaRPr lang="ru-RU" sz="85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88" marR="4498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8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</a:t>
                      </a:r>
                      <a:r>
                        <a:rPr lang="en-US" sz="8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8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85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88" marR="4498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85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88" marR="4498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ВНУТРИГРУДНАЯ ЭЗОФАГО-ЭЗОФАГОАНАСТОМОЗ</a:t>
                      </a:r>
                      <a:endParaRPr lang="ru-RU" sz="85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88" marR="4498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85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88" marR="449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75,9</a:t>
                      </a:r>
                      <a:endParaRPr lang="ru-RU" sz="85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88" marR="4498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ЭЗОФАГОСТОМА И ГАСТРОСТОМА</a:t>
                      </a:r>
                      <a:endParaRPr lang="ru-RU" sz="85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88" marR="4498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85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88" marR="449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20,6</a:t>
                      </a:r>
                      <a:endParaRPr lang="ru-RU" sz="85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88" marR="4498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6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УСТРАНЕНИЕ СВИЩА ПИЩЕВОДА, НЕ УТОЧНЕННАЯ ИНАЧЕ</a:t>
                      </a:r>
                      <a:endParaRPr lang="ru-RU" sz="85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88" marR="4498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85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88" marR="449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3,44</a:t>
                      </a:r>
                      <a:endParaRPr lang="ru-RU" sz="85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88" marR="44988" marT="0" marB="0"/>
                </a:tc>
                <a:extLst>
                  <a:ext uri="{0D108BD9-81ED-4DB2-BD59-A6C34878D82A}">
                    <a16:rowId xmlns:a16="http://schemas.microsoft.com/office/drawing/2014/main" val="3241941196"/>
                  </a:ext>
                </a:extLst>
              </a:tr>
              <a:tr h="2798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ПОРЧАЯ ЛАПАРОТОМИЯ</a:t>
                      </a:r>
                      <a:endParaRPr lang="ru-RU" sz="85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88" marR="4498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85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88" marR="449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3,44</a:t>
                      </a:r>
                      <a:endParaRPr lang="ru-RU" sz="85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988" marR="44988" marT="0" marB="0"/>
                </a:tc>
                <a:extLst>
                  <a:ext uri="{0D108BD9-81ED-4DB2-BD59-A6C34878D82A}">
                    <a16:rowId xmlns:a16="http://schemas.microsoft.com/office/drawing/2014/main" val="2929468049"/>
                  </a:ext>
                </a:extLst>
              </a:tr>
            </a:tbl>
          </a:graphicData>
        </a:graphic>
      </p:graphicFrame>
      <p:sp>
        <p:nvSpPr>
          <p:cNvPr id="122" name="Прямоугольник 121"/>
          <p:cNvSpPr/>
          <p:nvPr/>
        </p:nvSpPr>
        <p:spPr>
          <a:xfrm>
            <a:off x="143917" y="925320"/>
            <a:ext cx="8300929" cy="106284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k-KZ" sz="850" b="1" dirty="0">
                <a:latin typeface="Times New Roman" pitchFamily="18" charset="0"/>
                <a:cs typeface="Times New Roman" pitchFamily="18" charset="0"/>
              </a:rPr>
              <a:t>Актуальность: </a:t>
            </a:r>
            <a:r>
              <a:rPr lang="ru-RU" sz="850" dirty="0">
                <a:latin typeface="Times New Roman" pitchFamily="18" charset="0"/>
                <a:cs typeface="Times New Roman" pitchFamily="18" charset="0"/>
              </a:rPr>
              <a:t>Атрезия пищевода (АПП) с трахеопищеводным свищом или без него представляет собой набор </a:t>
            </a:r>
            <a:r>
              <a:rPr lang="ru-RU" sz="850" dirty="0" err="1">
                <a:latin typeface="Times New Roman" pitchFamily="18" charset="0"/>
                <a:cs typeface="Times New Roman" pitchFamily="18" charset="0"/>
              </a:rPr>
              <a:t>жизнеугрожающих</a:t>
            </a:r>
            <a:r>
              <a:rPr lang="ru-RU" sz="850" dirty="0">
                <a:latin typeface="Times New Roman" pitchFamily="18" charset="0"/>
                <a:cs typeface="Times New Roman" pitchFamily="18" charset="0"/>
              </a:rPr>
              <a:t>, относительно редких врожденных аномалий, встречающееся у одного из 2600 новорожденных. Атрезия пищевода — это нарушение развития, при котором верхняя и нижняя части пищевода не соединяются. Заболеваемость остается высокой, у многих пациентов развиваются осложнения, включая несостоятельность/стриктуру анастомоза и </a:t>
            </a:r>
            <a:r>
              <a:rPr lang="ru-RU" sz="850" dirty="0" err="1">
                <a:latin typeface="Times New Roman" pitchFamily="18" charset="0"/>
                <a:cs typeface="Times New Roman" pitchFamily="18" charset="0"/>
              </a:rPr>
              <a:t>гастроэзофагеальную</a:t>
            </a:r>
            <a:r>
              <a:rPr lang="ru-RU" sz="8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50" dirty="0" err="1">
                <a:latin typeface="Times New Roman" pitchFamily="18" charset="0"/>
                <a:cs typeface="Times New Roman" pitchFamily="18" charset="0"/>
              </a:rPr>
              <a:t>рефлюксную</a:t>
            </a:r>
            <a:r>
              <a:rPr lang="ru-RU" sz="850" dirty="0">
                <a:latin typeface="Times New Roman" pitchFamily="18" charset="0"/>
                <a:cs typeface="Times New Roman" pitchFamily="18" charset="0"/>
              </a:rPr>
              <a:t> болезнь (ГЭРБ). </a:t>
            </a:r>
          </a:p>
          <a:p>
            <a:pPr algn="just"/>
            <a:r>
              <a:rPr lang="ru-RU" sz="850" dirty="0">
                <a:latin typeface="Times New Roman" pitchFamily="18" charset="0"/>
                <a:cs typeface="Times New Roman" pitchFamily="18" charset="0"/>
              </a:rPr>
              <a:t>Атрезия пищевода (АПП) была впервые описана в 1670 году </a:t>
            </a:r>
            <a:r>
              <a:rPr lang="ru-RU" sz="850" dirty="0" err="1">
                <a:latin typeface="Times New Roman" pitchFamily="18" charset="0"/>
                <a:cs typeface="Times New Roman" pitchFamily="18" charset="0"/>
              </a:rPr>
              <a:t>Дёрстоном</a:t>
            </a:r>
            <a:r>
              <a:rPr lang="ru-RU" sz="850" dirty="0">
                <a:latin typeface="Times New Roman" pitchFamily="18" charset="0"/>
                <a:cs typeface="Times New Roman" pitchFamily="18" charset="0"/>
              </a:rPr>
              <a:t>, который задокументировал наличие верхнего пищеводного кармана у сиамского близнеца женского пола с </a:t>
            </a:r>
            <a:r>
              <a:rPr lang="ru-RU" sz="850" dirty="0" err="1">
                <a:latin typeface="Times New Roman" pitchFamily="18" charset="0"/>
                <a:cs typeface="Times New Roman" pitchFamily="18" charset="0"/>
              </a:rPr>
              <a:t>торакопагом</a:t>
            </a:r>
            <a:r>
              <a:rPr lang="ru-RU" sz="850" dirty="0">
                <a:latin typeface="Times New Roman" pitchFamily="18" charset="0"/>
                <a:cs typeface="Times New Roman" pitchFamily="18" charset="0"/>
              </a:rPr>
              <a:t>. В 1697 году Томас </a:t>
            </a:r>
            <a:r>
              <a:rPr lang="ru-RU" sz="850" dirty="0" err="1">
                <a:latin typeface="Times New Roman" pitchFamily="18" charset="0"/>
                <a:cs typeface="Times New Roman" pitchFamily="18" charset="0"/>
              </a:rPr>
              <a:t>Гибсон</a:t>
            </a:r>
            <a:r>
              <a:rPr lang="ru-RU" sz="850" dirty="0">
                <a:latin typeface="Times New Roman" pitchFamily="18" charset="0"/>
                <a:cs typeface="Times New Roman" pitchFamily="18" charset="0"/>
              </a:rPr>
              <a:t> представил первое подробное описание классического слепо заканчивающегося верхнего кармана в сочетании с дистальным ТЭП. </a:t>
            </a:r>
          </a:p>
          <a:p>
            <a:pPr algn="just"/>
            <a:r>
              <a:rPr lang="kk-KZ" sz="8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kk-KZ" sz="8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Проанализировать хирургичсекое лечение атрезии пищевода у новорожденных.</a:t>
            </a:r>
            <a:endParaRPr lang="ru-RU" sz="85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Атрезия пищевода у детей | Статья в журнале «Молодой ученый»">
            <a:extLst>
              <a:ext uri="{FF2B5EF4-FFF2-40B4-BE49-F238E27FC236}">
                <a16:creationId xmlns:a16="http://schemas.microsoft.com/office/drawing/2014/main" id="{5B2E1337-A9DD-442B-8113-8A0B94C172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693" y="2391551"/>
            <a:ext cx="2791602" cy="161702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7F46EB59-37E2-4C83-8E91-79443B2B77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3574074"/>
              </p:ext>
            </p:extLst>
          </p:nvPr>
        </p:nvGraphicFramePr>
        <p:xfrm>
          <a:off x="5400054" y="4360434"/>
          <a:ext cx="3044344" cy="1711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D796A8F4-7E69-410E-8C60-FDCC21F6E73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540" y="4385919"/>
            <a:ext cx="747181" cy="857923"/>
          </a:xfrm>
          <a:prstGeom prst="rect">
            <a:avLst/>
          </a:prstGeom>
          <a:effectLst>
            <a:softEdge rad="101600"/>
          </a:effectLst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06273273-9681-4441-B8C5-767EE915D02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857" y="4428253"/>
            <a:ext cx="747181" cy="918618"/>
          </a:xfrm>
          <a:prstGeom prst="rect">
            <a:avLst/>
          </a:prstGeom>
          <a:effectLst>
            <a:softEdge rad="101600"/>
          </a:effectLst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9EAF7B66-CCFC-4844-9984-718C8CC8375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9845" y="4422669"/>
            <a:ext cx="694617" cy="904128"/>
          </a:xfrm>
          <a:prstGeom prst="rect">
            <a:avLst/>
          </a:prstGeom>
          <a:effectLst>
            <a:softEdge rad="101600"/>
          </a:effectLst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30DF1829-07CF-452A-8639-087FABB126B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53" y="5294581"/>
            <a:ext cx="753313" cy="861722"/>
          </a:xfrm>
          <a:prstGeom prst="rect">
            <a:avLst/>
          </a:prstGeom>
          <a:effectLst>
            <a:softEdge rad="101600"/>
          </a:effectLst>
        </p:spPr>
      </p:pic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A3AB14B7-C3CF-4CBC-AB51-DADC808607E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673" y="5289419"/>
            <a:ext cx="721547" cy="872046"/>
          </a:xfrm>
          <a:prstGeom prst="rect">
            <a:avLst/>
          </a:prstGeom>
          <a:effectLst>
            <a:softEdge rad="101600"/>
          </a:effectLst>
        </p:spPr>
      </p:pic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6556C3DA-5065-40C1-B5C0-6A046B4ACE2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9843" y="5346871"/>
            <a:ext cx="694619" cy="838380"/>
          </a:xfrm>
          <a:prstGeom prst="rect">
            <a:avLst/>
          </a:prstGeom>
          <a:effectLst>
            <a:softEdge rad="101600"/>
          </a:effectLst>
        </p:spPr>
      </p:pic>
      <p:cxnSp>
        <p:nvCxnSpPr>
          <p:cNvPr id="40" name="Прямая со стрелкой 39">
            <a:extLst>
              <a:ext uri="{FF2B5EF4-FFF2-40B4-BE49-F238E27FC236}">
                <a16:creationId xmlns:a16="http://schemas.microsoft.com/office/drawing/2014/main" id="{B7F31AF0-7C70-4E99-A727-3632699B419F}"/>
              </a:ext>
            </a:extLst>
          </p:cNvPr>
          <p:cNvCxnSpPr>
            <a:cxnSpLocks/>
          </p:cNvCxnSpPr>
          <p:nvPr/>
        </p:nvCxnSpPr>
        <p:spPr>
          <a:xfrm>
            <a:off x="329634" y="5494889"/>
            <a:ext cx="221003" cy="1304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 стрелкой 47">
            <a:extLst>
              <a:ext uri="{FF2B5EF4-FFF2-40B4-BE49-F238E27FC236}">
                <a16:creationId xmlns:a16="http://schemas.microsoft.com/office/drawing/2014/main" id="{BBF202F6-E969-43DE-BE19-DC452B4C46EB}"/>
              </a:ext>
            </a:extLst>
          </p:cNvPr>
          <p:cNvCxnSpPr>
            <a:cxnSpLocks/>
          </p:cNvCxnSpPr>
          <p:nvPr/>
        </p:nvCxnSpPr>
        <p:spPr>
          <a:xfrm>
            <a:off x="2168223" y="4533799"/>
            <a:ext cx="329713" cy="2132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Прямая со стрелкой 60">
            <a:extLst>
              <a:ext uri="{FF2B5EF4-FFF2-40B4-BE49-F238E27FC236}">
                <a16:creationId xmlns:a16="http://schemas.microsoft.com/office/drawing/2014/main" id="{4FC8CDE9-5CDF-4962-911F-90C566449CD9}"/>
              </a:ext>
            </a:extLst>
          </p:cNvPr>
          <p:cNvCxnSpPr/>
          <p:nvPr/>
        </p:nvCxnSpPr>
        <p:spPr>
          <a:xfrm flipH="1" flipV="1">
            <a:off x="2559236" y="5734149"/>
            <a:ext cx="288032" cy="72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B5F7DEAC-3E55-4391-BCA6-9EA31119E453}"/>
              </a:ext>
            </a:extLst>
          </p:cNvPr>
          <p:cNvSpPr txBox="1"/>
          <p:nvPr/>
        </p:nvSpPr>
        <p:spPr>
          <a:xfrm>
            <a:off x="2648317" y="5755686"/>
            <a:ext cx="405880" cy="15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анастомоз</a:t>
            </a:r>
            <a:endParaRPr lang="ru-RU" sz="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05CD9D4-3AF5-48AB-ACF0-7212300F3F7F}"/>
              </a:ext>
            </a:extLst>
          </p:cNvPr>
          <p:cNvSpPr txBox="1"/>
          <p:nvPr/>
        </p:nvSpPr>
        <p:spPr>
          <a:xfrm>
            <a:off x="1776938" y="4327011"/>
            <a:ext cx="5549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атрезия </a:t>
            </a:r>
          </a:p>
          <a:p>
            <a:pPr algn="ctr"/>
            <a:r>
              <a:rPr lang="ru-RU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проксимального </a:t>
            </a:r>
          </a:p>
          <a:p>
            <a:pPr algn="ctr"/>
            <a:r>
              <a:rPr lang="ru-RU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конца </a:t>
            </a:r>
          </a:p>
          <a:p>
            <a:pPr algn="ctr"/>
            <a:r>
              <a:rPr lang="ru-RU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пищевода</a:t>
            </a:r>
          </a:p>
        </p:txBody>
      </p:sp>
      <p:cxnSp>
        <p:nvCxnSpPr>
          <p:cNvPr id="65" name="Прямая со стрелкой 64">
            <a:extLst>
              <a:ext uri="{FF2B5EF4-FFF2-40B4-BE49-F238E27FC236}">
                <a16:creationId xmlns:a16="http://schemas.microsoft.com/office/drawing/2014/main" id="{DF6BC4DE-53D2-447B-8063-D45A0FC85A0C}"/>
              </a:ext>
            </a:extLst>
          </p:cNvPr>
          <p:cNvCxnSpPr>
            <a:cxnSpLocks/>
          </p:cNvCxnSpPr>
          <p:nvPr/>
        </p:nvCxnSpPr>
        <p:spPr>
          <a:xfrm flipH="1">
            <a:off x="1615424" y="4533799"/>
            <a:ext cx="304046" cy="2151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8C2C9DBF-C7EB-4AC0-907C-D4A0597EBD12}"/>
              </a:ext>
            </a:extLst>
          </p:cNvPr>
          <p:cNvSpPr txBox="1"/>
          <p:nvPr/>
        </p:nvSpPr>
        <p:spPr>
          <a:xfrm>
            <a:off x="183508" y="5367206"/>
            <a:ext cx="284052" cy="15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зонд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36CF7F7-7928-496E-A2CE-1ABDBF205D64}"/>
              </a:ext>
            </a:extLst>
          </p:cNvPr>
          <p:cNvSpPr txBox="1"/>
          <p:nvPr/>
        </p:nvSpPr>
        <p:spPr>
          <a:xfrm>
            <a:off x="1144126" y="5364798"/>
            <a:ext cx="284052" cy="15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зонд</a:t>
            </a:r>
          </a:p>
        </p:txBody>
      </p:sp>
      <p:cxnSp>
        <p:nvCxnSpPr>
          <p:cNvPr id="69" name="Прямая со стрелкой 68">
            <a:extLst>
              <a:ext uri="{FF2B5EF4-FFF2-40B4-BE49-F238E27FC236}">
                <a16:creationId xmlns:a16="http://schemas.microsoft.com/office/drawing/2014/main" id="{40CE365F-4C5C-423D-AD3C-4E611D6810AE}"/>
              </a:ext>
            </a:extLst>
          </p:cNvPr>
          <p:cNvCxnSpPr>
            <a:cxnSpLocks/>
          </p:cNvCxnSpPr>
          <p:nvPr/>
        </p:nvCxnSpPr>
        <p:spPr>
          <a:xfrm>
            <a:off x="1298970" y="5487017"/>
            <a:ext cx="221003" cy="1304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FCA2C2BA-35DC-4932-AA0E-4C08C5BEF787}"/>
              </a:ext>
            </a:extLst>
          </p:cNvPr>
          <p:cNvSpPr txBox="1"/>
          <p:nvPr/>
        </p:nvSpPr>
        <p:spPr>
          <a:xfrm>
            <a:off x="1622464" y="5699859"/>
            <a:ext cx="49725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задняя стенка </a:t>
            </a:r>
          </a:p>
          <a:p>
            <a:pPr algn="ctr"/>
            <a:r>
              <a:rPr lang="ru-RU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пищевода</a:t>
            </a:r>
          </a:p>
        </p:txBody>
      </p:sp>
      <p:cxnSp>
        <p:nvCxnSpPr>
          <p:cNvPr id="73" name="Прямая со стрелкой 72">
            <a:extLst>
              <a:ext uri="{FF2B5EF4-FFF2-40B4-BE49-F238E27FC236}">
                <a16:creationId xmlns:a16="http://schemas.microsoft.com/office/drawing/2014/main" id="{AB7096FA-0D48-4E21-B4B6-C844384662DE}"/>
              </a:ext>
            </a:extLst>
          </p:cNvPr>
          <p:cNvCxnSpPr>
            <a:cxnSpLocks/>
          </p:cNvCxnSpPr>
          <p:nvPr/>
        </p:nvCxnSpPr>
        <p:spPr>
          <a:xfrm flipH="1" flipV="1">
            <a:off x="1547018" y="5679175"/>
            <a:ext cx="186244" cy="687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1039DC31-97F4-4976-9A70-14476D3BBA92}"/>
              </a:ext>
            </a:extLst>
          </p:cNvPr>
          <p:cNvSpPr txBox="1"/>
          <p:nvPr/>
        </p:nvSpPr>
        <p:spPr>
          <a:xfrm>
            <a:off x="1824831" y="4781736"/>
            <a:ext cx="4571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дистальный </a:t>
            </a:r>
          </a:p>
          <a:p>
            <a:pPr algn="ctr"/>
            <a:r>
              <a:rPr lang="ru-RU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конец</a:t>
            </a:r>
          </a:p>
          <a:p>
            <a:pPr algn="ctr"/>
            <a:r>
              <a:rPr lang="ru-RU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пищевода</a:t>
            </a:r>
          </a:p>
        </p:txBody>
      </p:sp>
      <p:cxnSp>
        <p:nvCxnSpPr>
          <p:cNvPr id="85" name="Прямая со стрелкой 84">
            <a:extLst>
              <a:ext uri="{FF2B5EF4-FFF2-40B4-BE49-F238E27FC236}">
                <a16:creationId xmlns:a16="http://schemas.microsoft.com/office/drawing/2014/main" id="{EC31CAE6-273D-4B35-85B8-3AEDA0FC12CA}"/>
              </a:ext>
            </a:extLst>
          </p:cNvPr>
          <p:cNvCxnSpPr>
            <a:cxnSpLocks/>
          </p:cNvCxnSpPr>
          <p:nvPr/>
        </p:nvCxnSpPr>
        <p:spPr>
          <a:xfrm flipV="1">
            <a:off x="2168223" y="4916507"/>
            <a:ext cx="207942" cy="887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9" name="TextBox 88">
            <a:extLst>
              <a:ext uri="{FF2B5EF4-FFF2-40B4-BE49-F238E27FC236}">
                <a16:creationId xmlns:a16="http://schemas.microsoft.com/office/drawing/2014/main" id="{EE4A4B1D-C328-4907-9D36-E77228B12A89}"/>
              </a:ext>
            </a:extLst>
          </p:cNvPr>
          <p:cNvSpPr txBox="1"/>
          <p:nvPr/>
        </p:nvSpPr>
        <p:spPr>
          <a:xfrm>
            <a:off x="1856554" y="5532434"/>
            <a:ext cx="5517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передняя стенка </a:t>
            </a:r>
          </a:p>
          <a:p>
            <a:pPr algn="ctr"/>
            <a:r>
              <a:rPr lang="ru-RU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пищевода</a:t>
            </a:r>
          </a:p>
        </p:txBody>
      </p:sp>
      <p:cxnSp>
        <p:nvCxnSpPr>
          <p:cNvPr id="90" name="Прямая со стрелкой 89">
            <a:extLst>
              <a:ext uri="{FF2B5EF4-FFF2-40B4-BE49-F238E27FC236}">
                <a16:creationId xmlns:a16="http://schemas.microsoft.com/office/drawing/2014/main" id="{EF343EC3-C154-45BC-B985-E710594328B7}"/>
              </a:ext>
            </a:extLst>
          </p:cNvPr>
          <p:cNvCxnSpPr>
            <a:cxnSpLocks/>
          </p:cNvCxnSpPr>
          <p:nvPr/>
        </p:nvCxnSpPr>
        <p:spPr>
          <a:xfrm>
            <a:off x="2262564" y="5660230"/>
            <a:ext cx="221003" cy="1304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CF477FC3-77E8-46B5-ADFA-1555390A04EE}"/>
              </a:ext>
            </a:extLst>
          </p:cNvPr>
          <p:cNvSpPr txBox="1"/>
          <p:nvPr/>
        </p:nvSpPr>
        <p:spPr>
          <a:xfrm>
            <a:off x="18442" y="5027600"/>
            <a:ext cx="6415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Нижний </a:t>
            </a:r>
          </a:p>
          <a:p>
            <a:pPr algn="ctr"/>
            <a:r>
              <a:rPr lang="ru-RU" sz="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трахео</a:t>
            </a:r>
            <a:r>
              <a:rPr lang="ru-RU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-пищеводный </a:t>
            </a:r>
          </a:p>
          <a:p>
            <a:pPr algn="ctr"/>
            <a:r>
              <a:rPr lang="ru-RU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свищ</a:t>
            </a:r>
          </a:p>
        </p:txBody>
      </p:sp>
      <p:cxnSp>
        <p:nvCxnSpPr>
          <p:cNvPr id="95" name="Прямая со стрелкой 94">
            <a:extLst>
              <a:ext uri="{FF2B5EF4-FFF2-40B4-BE49-F238E27FC236}">
                <a16:creationId xmlns:a16="http://schemas.microsoft.com/office/drawing/2014/main" id="{735BB177-D2A2-4095-88CC-71692D14F61F}"/>
              </a:ext>
            </a:extLst>
          </p:cNvPr>
          <p:cNvCxnSpPr>
            <a:cxnSpLocks/>
          </p:cNvCxnSpPr>
          <p:nvPr/>
        </p:nvCxnSpPr>
        <p:spPr>
          <a:xfrm flipV="1">
            <a:off x="304821" y="5027600"/>
            <a:ext cx="238451" cy="443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95501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4974</TotalTime>
  <Words>505</Words>
  <Application>Microsoft Office PowerPoint</Application>
  <PresentationFormat>Произвольный</PresentationFormat>
  <Paragraphs>49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НЦПиДХ</cp:lastModifiedBy>
  <cp:revision>128</cp:revision>
  <dcterms:created xsi:type="dcterms:W3CDTF">2019-12-04T07:06:19Z</dcterms:created>
  <dcterms:modified xsi:type="dcterms:W3CDTF">2025-10-22T08:29:35Z</dcterms:modified>
</cp:coreProperties>
</file>